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7560000" cx="10692000"/>
  <p:notesSz cx="7560000" cy="10692000"/>
  <p:embeddedFontLst>
    <p:embeddedFont>
      <p:font typeface="IBM Plex Sans"/>
      <p:regular r:id="rId8"/>
      <p:bold r:id="rId9"/>
      <p:italic r:id="rId10"/>
      <p:boldItalic r:id="rId11"/>
    </p:embeddedFont>
    <p:embeddedFont>
      <p:font typeface="IBM Plex Sans Light"/>
      <p:regular r:id="rId12"/>
      <p:bold r:id="rId13"/>
      <p:italic r:id="rId14"/>
      <p:boldItalic r:id="rId15"/>
    </p:embeddedFont>
    <p:embeddedFont>
      <p:font typeface="Work Sans"/>
      <p:regular r:id="rId16"/>
      <p:bold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160">
          <p15:clr>
            <a:srgbClr val="A4A3A4"/>
          </p15:clr>
        </p15:guide>
        <p15:guide id="2" pos="6552">
          <p15:clr>
            <a:srgbClr val="A4A3A4"/>
          </p15:clr>
        </p15:guide>
        <p15:guide id="3" orient="horz" pos="212">
          <p15:clr>
            <a:srgbClr val="A4A3A4"/>
          </p15:clr>
        </p15:guide>
        <p15:guide id="4" orient="horz" pos="4570">
          <p15:clr>
            <a:srgbClr val="A4A3A4"/>
          </p15:clr>
        </p15:guide>
        <p15:guide id="5" pos="3368">
          <p15:clr>
            <a:srgbClr val="A4A3A4"/>
          </p15:clr>
        </p15:guide>
        <p15:guide id="6" orient="horz" pos="1800">
          <p15:clr>
            <a:srgbClr val="A4A3A4"/>
          </p15:clr>
        </p15:guide>
        <p15:guide id="7" pos="4553">
          <p15:clr>
            <a:srgbClr val="A4A3A4"/>
          </p15:clr>
        </p15:guide>
        <p15:guide id="8" pos="4298">
          <p15:clr>
            <a:srgbClr val="A4A3A4"/>
          </p15:clr>
        </p15:guide>
        <p15:guide id="9" pos="3496">
          <p15:clr>
            <a:srgbClr val="9AA0A6"/>
          </p15:clr>
        </p15:guide>
        <p15:guide id="10" orient="horz" pos="911">
          <p15:clr>
            <a:srgbClr val="9AA0A6"/>
          </p15:clr>
        </p15:guide>
        <p15:guide id="11" orient="horz" pos="2182">
          <p15:clr>
            <a:srgbClr val="9AA0A6"/>
          </p15:clr>
        </p15:guide>
        <p15:guide id="12" pos="2363">
          <p15:clr>
            <a:srgbClr val="9AA0A6"/>
          </p15:clr>
        </p15:guide>
        <p15:guide id="13" pos="2276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E84C0998-BB25-45D5-96F7-5E7FE38CF5F6}">
  <a:tblStyle styleId="{E84C0998-BB25-45D5-96F7-5E7FE38CF5F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0"/>
        <p:guide pos="6552"/>
        <p:guide pos="212" orient="horz"/>
        <p:guide pos="4570" orient="horz"/>
        <p:guide pos="3368"/>
        <p:guide pos="1800" orient="horz"/>
        <p:guide pos="4553"/>
        <p:guide pos="4298"/>
        <p:guide pos="3496"/>
        <p:guide pos="911" orient="horz"/>
        <p:guide pos="2182" orient="horz"/>
        <p:guide pos="2363"/>
        <p:guide pos="227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IBMPlexSans-boldItalic.fntdata"/><Relationship Id="rId10" Type="http://schemas.openxmlformats.org/officeDocument/2006/relationships/font" Target="fonts/IBMPlexSans-italic.fntdata"/><Relationship Id="rId13" Type="http://schemas.openxmlformats.org/officeDocument/2006/relationships/font" Target="fonts/IBMPlexSansLight-bold.fntdata"/><Relationship Id="rId12" Type="http://schemas.openxmlformats.org/officeDocument/2006/relationships/font" Target="fonts/IBMPlexSansLight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IBMPlexSans-bold.fntdata"/><Relationship Id="rId15" Type="http://schemas.openxmlformats.org/officeDocument/2006/relationships/font" Target="fonts/IBMPlexSansLight-boldItalic.fntdata"/><Relationship Id="rId14" Type="http://schemas.openxmlformats.org/officeDocument/2006/relationships/font" Target="fonts/IBMPlexSansLight-italic.fntdata"/><Relationship Id="rId17" Type="http://schemas.openxmlformats.org/officeDocument/2006/relationships/font" Target="fonts/WorkSans-bold.fntdata"/><Relationship Id="rId16" Type="http://schemas.openxmlformats.org/officeDocument/2006/relationships/font" Target="fonts/WorkSans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IBMPlexSans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5d373a4723_0_81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5d373a4723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indent="-34290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indent="-34290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indent="-34290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indent="-34290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indent="-34290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indent="-34290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indent="-34290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indent="-34290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50" y="-75"/>
            <a:ext cx="10692000" cy="75600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IBM Plex Sans Light"/>
              <a:ea typeface="IBM Plex Sans Light"/>
              <a:cs typeface="IBM Plex Sans Light"/>
              <a:sym typeface="IBM Plex Sans Light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0" y="542200"/>
            <a:ext cx="6072900" cy="68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68ACE1"/>
                </a:solidFill>
                <a:latin typeface="IBM Plex Sans"/>
                <a:ea typeface="IBM Plex Sans"/>
                <a:cs typeface="IBM Plex Sans"/>
                <a:sym typeface="IBM Plex Sans"/>
              </a:rPr>
              <a:t>PRODUCT</a:t>
            </a:r>
            <a:r>
              <a:rPr b="1" lang="en" sz="1800">
                <a:solidFill>
                  <a:srgbClr val="68ACE1"/>
                </a:solidFill>
                <a:latin typeface="IBM Plex Sans"/>
                <a:ea typeface="IBM Plex Sans"/>
                <a:cs typeface="IBM Plex Sans"/>
                <a:sym typeface="IBM Plex Sans"/>
              </a:rPr>
              <a:t> ROADMAP</a:t>
            </a:r>
            <a:endParaRPr>
              <a:solidFill>
                <a:srgbClr val="68ACE1"/>
              </a:solidFill>
            </a:endParaRPr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468731" y="12316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{E84C0998-BB25-45D5-96F7-5E7FE38CF5F6}</a:tableStyleId>
              </a:tblPr>
              <a:tblGrid>
                <a:gridCol w="1628900"/>
                <a:gridCol w="1628900"/>
                <a:gridCol w="1628900"/>
                <a:gridCol w="1628900"/>
                <a:gridCol w="1628900"/>
                <a:gridCol w="1628900"/>
              </a:tblGrid>
              <a:tr h="859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700">
                        <a:solidFill>
                          <a:srgbClr val="3C78D8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68ACE1"/>
                          </a:solidFill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Proof Of Concept (POC) Prototype</a:t>
                      </a:r>
                      <a:endParaRPr b="1" sz="1200">
                        <a:solidFill>
                          <a:srgbClr val="68ACE1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68ACE1"/>
                          </a:solidFill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Minimum VIable Product (MVP)</a:t>
                      </a:r>
                      <a:endParaRPr b="1" sz="1200">
                        <a:solidFill>
                          <a:srgbClr val="68ACE1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68ACE1"/>
                          </a:solidFill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Alpha</a:t>
                      </a:r>
                      <a:endParaRPr b="1" sz="1200">
                        <a:solidFill>
                          <a:srgbClr val="68ACE1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68ACE1"/>
                          </a:solidFill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Beta</a:t>
                      </a:r>
                      <a:endParaRPr b="1" sz="1200">
                        <a:solidFill>
                          <a:srgbClr val="68ACE1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68ACE1"/>
                          </a:solidFill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Launch</a:t>
                      </a:r>
                      <a:endParaRPr b="1" sz="1200">
                        <a:solidFill>
                          <a:srgbClr val="68ACE1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1162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68ACE1"/>
                          </a:solidFill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Team 1:</a:t>
                      </a:r>
                      <a:endParaRPr sz="1200">
                        <a:solidFill>
                          <a:srgbClr val="68ACE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Milestones: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Milestones: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Milestones: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Milestones: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Milestones:</a:t>
                      </a:r>
                      <a:endParaRPr sz="8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130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68ACE1"/>
                          </a:solidFill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Team 2:</a:t>
                      </a:r>
                      <a:endParaRPr b="1" sz="1200">
                        <a:solidFill>
                          <a:srgbClr val="68ACE1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Milestones:</a:t>
                      </a:r>
                      <a:endParaRPr sz="800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Milestones:</a:t>
                      </a:r>
                      <a:endParaRPr sz="800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Milestones:</a:t>
                      </a:r>
                      <a:endParaRPr sz="800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Milestones:</a:t>
                      </a:r>
                      <a:endParaRPr sz="800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Milestones:</a:t>
                      </a:r>
                      <a:endParaRPr sz="800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130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68ACE1"/>
                          </a:solidFill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Team 3:</a:t>
                      </a:r>
                      <a:endParaRPr b="1" sz="1200">
                        <a:solidFill>
                          <a:srgbClr val="68ACE1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800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Milestones:</a:t>
                      </a:r>
                      <a:endParaRPr sz="800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Milestones:</a:t>
                      </a:r>
                      <a:endParaRPr sz="800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Milestones:</a:t>
                      </a:r>
                      <a:endParaRPr sz="800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Milestones:</a:t>
                      </a:r>
                      <a:endParaRPr sz="800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Milestones:</a:t>
                      </a:r>
                      <a:endParaRPr sz="800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1301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68ACE1"/>
                          </a:solidFill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Success Metrics:</a:t>
                      </a:r>
                      <a:endParaRPr b="1" sz="1200">
                        <a:solidFill>
                          <a:srgbClr val="68ACE1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700">
                        <a:solidFill>
                          <a:srgbClr val="3C78D8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700">
                        <a:solidFill>
                          <a:srgbClr val="3C78D8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700">
                        <a:solidFill>
                          <a:srgbClr val="3C78D8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700">
                        <a:solidFill>
                          <a:srgbClr val="3C78D8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700">
                        <a:solidFill>
                          <a:srgbClr val="3C78D8"/>
                        </a:solidFill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" name="Google Shape;57;p13"/>
          <p:cNvSpPr txBox="1"/>
          <p:nvPr/>
        </p:nvSpPr>
        <p:spPr>
          <a:xfrm>
            <a:off x="0" y="0"/>
            <a:ext cx="10711500" cy="33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28575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latin typeface="IBM Plex Sans"/>
                <a:ea typeface="IBM Plex Sans"/>
                <a:cs typeface="IBM Plex Sans"/>
                <a:sym typeface="IBM Plex Sans"/>
              </a:rPr>
              <a:t>THE FINLAB TOOLKIT | TOOLCARD</a:t>
            </a:r>
            <a:endParaRPr b="1" sz="800">
              <a:latin typeface="IBM Plex Sans"/>
              <a:ea typeface="IBM Plex Sans"/>
              <a:cs typeface="IBM Plex Sans"/>
              <a:sym typeface="IBM Plex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